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5" r:id="rId2"/>
    <p:sldId id="337" r:id="rId3"/>
    <p:sldId id="323" r:id="rId4"/>
    <p:sldId id="322" r:id="rId5"/>
    <p:sldId id="325" r:id="rId6"/>
    <p:sldId id="329" r:id="rId7"/>
    <p:sldId id="340" r:id="rId8"/>
    <p:sldId id="326" r:id="rId9"/>
    <p:sldId id="331" r:id="rId10"/>
    <p:sldId id="327" r:id="rId11"/>
    <p:sldId id="334" r:id="rId12"/>
    <p:sldId id="355" r:id="rId13"/>
    <p:sldId id="354" r:id="rId14"/>
    <p:sldId id="341" r:id="rId15"/>
    <p:sldId id="346" r:id="rId16"/>
    <p:sldId id="350" r:id="rId17"/>
    <p:sldId id="352" r:id="rId18"/>
    <p:sldId id="353" r:id="rId19"/>
    <p:sldId id="349" r:id="rId20"/>
    <p:sldId id="348" r:id="rId21"/>
    <p:sldId id="347" r:id="rId22"/>
    <p:sldId id="342" r:id="rId23"/>
    <p:sldId id="343" r:id="rId24"/>
    <p:sldId id="344" r:id="rId25"/>
  </p:sldIdLst>
  <p:sldSz cx="9144000" cy="6858000" type="screen4x3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3D9C15-BEAD-4D78-8374-779EDF5FCEB3}">
          <p14:sldIdLst>
            <p14:sldId id="335"/>
            <p14:sldId id="337"/>
            <p14:sldId id="323"/>
            <p14:sldId id="322"/>
            <p14:sldId id="325"/>
            <p14:sldId id="329"/>
            <p14:sldId id="340"/>
            <p14:sldId id="326"/>
            <p14:sldId id="331"/>
          </p14:sldIdLst>
        </p14:section>
        <p14:section name="Untitled Section" id="{F5C4A75F-178D-4F88-83AA-E43A4F2DFDEC}">
          <p14:sldIdLst>
            <p14:sldId id="327"/>
            <p14:sldId id="334"/>
            <p14:sldId id="355"/>
            <p14:sldId id="354"/>
            <p14:sldId id="341"/>
            <p14:sldId id="346"/>
            <p14:sldId id="350"/>
            <p14:sldId id="352"/>
            <p14:sldId id="353"/>
            <p14:sldId id="349"/>
            <p14:sldId id="348"/>
            <p14:sldId id="347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34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127"/>
    <a:srgbClr val="77BD43"/>
    <a:srgbClr val="191919"/>
    <a:srgbClr val="00539B"/>
    <a:srgbClr val="F01D27"/>
    <a:srgbClr val="D8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6238" autoAdjust="0"/>
  </p:normalViewPr>
  <p:slideViewPr>
    <p:cSldViewPr showGuides="1">
      <p:cViewPr varScale="1">
        <p:scale>
          <a:sx n="70" d="100"/>
          <a:sy n="70" d="100"/>
        </p:scale>
        <p:origin x="1152" y="60"/>
      </p:cViewPr>
      <p:guideLst>
        <p:guide orient="horz" pos="2160"/>
        <p:guide pos="2880"/>
        <p:guide orient="horz" pos="1162"/>
        <p:guide orient="horz" pos="3793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notesViewPr>
    <p:cSldViewPr showGuides="1">
      <p:cViewPr varScale="1">
        <p:scale>
          <a:sx n="81" d="100"/>
          <a:sy n="81" d="100"/>
        </p:scale>
        <p:origin x="3990" y="114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Birch" userId="aaabfedc-7255-4971-b620-8d8aa4813d3f" providerId="ADAL" clId="{B9E5C802-3D1C-449D-A4D7-D742B573DE39}"/>
    <pc:docChg chg="undo custSel addSld delSld modSld sldOrd modSection">
      <pc:chgData name="Cherry Birch" userId="aaabfedc-7255-4971-b620-8d8aa4813d3f" providerId="ADAL" clId="{B9E5C802-3D1C-449D-A4D7-D742B573DE39}" dt="2017-09-12T03:58:15.968" v="182"/>
      <pc:docMkLst>
        <pc:docMk/>
      </pc:docMkLst>
      <pc:sldChg chg="del">
        <pc:chgData name="Cherry Birch" userId="aaabfedc-7255-4971-b620-8d8aa4813d3f" providerId="ADAL" clId="{B9E5C802-3D1C-449D-A4D7-D742B573DE39}" dt="2017-09-12T03:29:37.426" v="9" actId="2696"/>
        <pc:sldMkLst>
          <pc:docMk/>
          <pc:sldMk cId="2439549722" sldId="319"/>
        </pc:sldMkLst>
      </pc:sldChg>
      <pc:sldChg chg="delSp ord">
        <pc:chgData name="Cherry Birch" userId="aaabfedc-7255-4971-b620-8d8aa4813d3f" providerId="ADAL" clId="{B9E5C802-3D1C-449D-A4D7-D742B573DE39}" dt="2017-09-12T03:41:10.028" v="84"/>
        <pc:sldMkLst>
          <pc:docMk/>
          <pc:sldMk cId="71626808" sldId="322"/>
        </pc:sldMkLst>
        <pc:spChg chg="del">
          <ac:chgData name="Cherry Birch" userId="aaabfedc-7255-4971-b620-8d8aa4813d3f" providerId="ADAL" clId="{B9E5C802-3D1C-449D-A4D7-D742B573DE39}" dt="2017-09-12T03:40:38.594" v="83" actId="478"/>
          <ac:spMkLst>
            <pc:docMk/>
            <pc:sldMk cId="71626808" sldId="322"/>
            <ac:spMk id="4" creationId="{00000000-0000-0000-0000-000000000000}"/>
          </ac:spMkLst>
        </pc:spChg>
      </pc:sldChg>
      <pc:sldChg chg="modSp">
        <pc:chgData name="Cherry Birch" userId="aaabfedc-7255-4971-b620-8d8aa4813d3f" providerId="ADAL" clId="{B9E5C802-3D1C-449D-A4D7-D742B573DE39}" dt="2017-09-12T03:42:05.670" v="92" actId="20577"/>
        <pc:sldMkLst>
          <pc:docMk/>
          <pc:sldMk cId="2896742112" sldId="325"/>
        </pc:sldMkLst>
        <pc:spChg chg="mod">
          <ac:chgData name="Cherry Birch" userId="aaabfedc-7255-4971-b620-8d8aa4813d3f" providerId="ADAL" clId="{B9E5C802-3D1C-449D-A4D7-D742B573DE39}" dt="2017-09-12T03:42:05.670" v="92" actId="20577"/>
          <ac:spMkLst>
            <pc:docMk/>
            <pc:sldMk cId="2896742112" sldId="325"/>
            <ac:spMk id="5" creationId="{6C3F9207-0DA5-46EE-A961-1B8520FAA776}"/>
          </ac:spMkLst>
        </pc:spChg>
      </pc:sldChg>
      <pc:sldChg chg="delSp modSp">
        <pc:chgData name="Cherry Birch" userId="aaabfedc-7255-4971-b620-8d8aa4813d3f" providerId="ADAL" clId="{B9E5C802-3D1C-449D-A4D7-D742B573DE39}" dt="2017-09-12T03:53:11.951" v="146" actId="14100"/>
        <pc:sldMkLst>
          <pc:docMk/>
          <pc:sldMk cId="1749221739" sldId="329"/>
        </pc:sldMkLst>
        <pc:spChg chg="del">
          <ac:chgData name="Cherry Birch" userId="aaabfedc-7255-4971-b620-8d8aa4813d3f" providerId="ADAL" clId="{B9E5C802-3D1C-449D-A4D7-D742B573DE39}" dt="2017-09-12T03:49:44.288" v="131" actId="478"/>
          <ac:spMkLst>
            <pc:docMk/>
            <pc:sldMk cId="1749221739" sldId="329"/>
            <ac:spMk id="5" creationId="{AC632A87-FC97-4409-A67B-D00DA8C63536}"/>
          </ac:spMkLst>
        </pc:spChg>
        <pc:picChg chg="mod">
          <ac:chgData name="Cherry Birch" userId="aaabfedc-7255-4971-b620-8d8aa4813d3f" providerId="ADAL" clId="{B9E5C802-3D1C-449D-A4D7-D742B573DE39}" dt="2017-09-12T03:53:11.951" v="146" actId="14100"/>
          <ac:picMkLst>
            <pc:docMk/>
            <pc:sldMk cId="1749221739" sldId="329"/>
            <ac:picMk id="8" creationId="{D1A54300-BFDF-4A49-8993-A17B2E7D5EF5}"/>
          </ac:picMkLst>
        </pc:picChg>
      </pc:sldChg>
      <pc:sldChg chg="del">
        <pc:chgData name="Cherry Birch" userId="aaabfedc-7255-4971-b620-8d8aa4813d3f" providerId="ADAL" clId="{B9E5C802-3D1C-449D-A4D7-D742B573DE39}" dt="2017-09-12T03:40:20.711" v="81" actId="2696"/>
        <pc:sldMkLst>
          <pc:docMk/>
          <pc:sldMk cId="2503605563" sldId="332"/>
        </pc:sldMkLst>
      </pc:sldChg>
      <pc:sldChg chg="del">
        <pc:chgData name="Cherry Birch" userId="aaabfedc-7255-4971-b620-8d8aa4813d3f" providerId="ADAL" clId="{B9E5C802-3D1C-449D-A4D7-D742B573DE39}" dt="2017-09-12T03:40:29.242" v="82" actId="2696"/>
        <pc:sldMkLst>
          <pc:docMk/>
          <pc:sldMk cId="743308414" sldId="333"/>
        </pc:sldMkLst>
      </pc:sldChg>
      <pc:sldChg chg="addSp delSp modSp">
        <pc:chgData name="Cherry Birch" userId="aaabfedc-7255-4971-b620-8d8aa4813d3f" providerId="ADAL" clId="{B9E5C802-3D1C-449D-A4D7-D742B573DE39}" dt="2017-09-12T03:58:15.968" v="182"/>
        <pc:sldMkLst>
          <pc:docMk/>
          <pc:sldMk cId="581571681" sldId="334"/>
        </pc:sldMkLst>
        <pc:spChg chg="add del mod">
          <ac:chgData name="Cherry Birch" userId="aaabfedc-7255-4971-b620-8d8aa4813d3f" providerId="ADAL" clId="{B9E5C802-3D1C-449D-A4D7-D742B573DE39}" dt="2017-09-12T03:45:27.828" v="95"/>
          <ac:spMkLst>
            <pc:docMk/>
            <pc:sldMk cId="581571681" sldId="334"/>
            <ac:spMk id="3" creationId="{EB4CF9AA-78F7-489C-9F13-A9B15B901CD8}"/>
          </ac:spMkLst>
        </pc:spChg>
        <pc:spChg chg="add del mod">
          <ac:chgData name="Cherry Birch" userId="aaabfedc-7255-4971-b620-8d8aa4813d3f" providerId="ADAL" clId="{B9E5C802-3D1C-449D-A4D7-D742B573DE39}" dt="2017-09-12T03:45:54.593" v="97"/>
          <ac:spMkLst>
            <pc:docMk/>
            <pc:sldMk cId="581571681" sldId="334"/>
            <ac:spMk id="4" creationId="{F12FA35C-21ED-4211-A302-5CE560385264}"/>
          </ac:spMkLst>
        </pc:spChg>
        <pc:spChg chg="add del mod">
          <ac:chgData name="Cherry Birch" userId="aaabfedc-7255-4971-b620-8d8aa4813d3f" providerId="ADAL" clId="{B9E5C802-3D1C-449D-A4D7-D742B573DE39}" dt="2017-09-12T03:45:54.593" v="97"/>
          <ac:spMkLst>
            <pc:docMk/>
            <pc:sldMk cId="581571681" sldId="334"/>
            <ac:spMk id="5" creationId="{60B7BE56-4468-4A2E-9D77-91A1FB3D490D}"/>
          </ac:spMkLst>
        </pc:spChg>
        <pc:spChg chg="add del mod">
          <ac:chgData name="Cherry Birch" userId="aaabfedc-7255-4971-b620-8d8aa4813d3f" providerId="ADAL" clId="{B9E5C802-3D1C-449D-A4D7-D742B573DE39}" dt="2017-09-12T03:45:54.593" v="97"/>
          <ac:spMkLst>
            <pc:docMk/>
            <pc:sldMk cId="581571681" sldId="334"/>
            <ac:spMk id="6" creationId="{8668E4A4-553E-4455-BB06-A831EF0EDED3}"/>
          </ac:spMkLst>
        </pc:spChg>
        <pc:spChg chg="del">
          <ac:chgData name="Cherry Birch" userId="aaabfedc-7255-4971-b620-8d8aa4813d3f" providerId="ADAL" clId="{B9E5C802-3D1C-449D-A4D7-D742B573DE39}" dt="2017-09-12T03:44:57.070" v="94" actId="478"/>
          <ac:spMkLst>
            <pc:docMk/>
            <pc:sldMk cId="581571681" sldId="334"/>
            <ac:spMk id="8" creationId="{67D910A3-4740-4730-9C45-A2D40083863F}"/>
          </ac:spMkLst>
        </pc:spChg>
        <pc:spChg chg="del">
          <ac:chgData name="Cherry Birch" userId="aaabfedc-7255-4971-b620-8d8aa4813d3f" providerId="ADAL" clId="{B9E5C802-3D1C-449D-A4D7-D742B573DE39}" dt="2017-09-12T03:44:44.356" v="93" actId="478"/>
          <ac:spMkLst>
            <pc:docMk/>
            <pc:sldMk cId="581571681" sldId="334"/>
            <ac:spMk id="10" creationId="{B9D9BAC8-43A2-4768-B96A-1B03BC17C168}"/>
          </ac:spMkLst>
        </pc:spChg>
        <pc:spChg chg="add del mod">
          <ac:chgData name="Cherry Birch" userId="aaabfedc-7255-4971-b620-8d8aa4813d3f" providerId="ADAL" clId="{B9E5C802-3D1C-449D-A4D7-D742B573DE39}" dt="2017-09-12T03:46:10.344" v="98"/>
          <ac:spMkLst>
            <pc:docMk/>
            <pc:sldMk cId="581571681" sldId="334"/>
            <ac:spMk id="11" creationId="{7F291BA5-977D-4CD4-82E0-9E58BD1CCBE0}"/>
          </ac:spMkLst>
        </pc:spChg>
        <pc:spChg chg="add del mod">
          <ac:chgData name="Cherry Birch" userId="aaabfedc-7255-4971-b620-8d8aa4813d3f" providerId="ADAL" clId="{B9E5C802-3D1C-449D-A4D7-D742B573DE39}" dt="2017-09-12T03:46:10.344" v="98"/>
          <ac:spMkLst>
            <pc:docMk/>
            <pc:sldMk cId="581571681" sldId="334"/>
            <ac:spMk id="12" creationId="{E9C0E463-E8A0-41FF-A37E-C3FD1B7D86DE}"/>
          </ac:spMkLst>
        </pc:spChg>
        <pc:spChg chg="add del mod">
          <ac:chgData name="Cherry Birch" userId="aaabfedc-7255-4971-b620-8d8aa4813d3f" providerId="ADAL" clId="{B9E5C802-3D1C-449D-A4D7-D742B573DE39}" dt="2017-09-12T03:46:10.344" v="98"/>
          <ac:spMkLst>
            <pc:docMk/>
            <pc:sldMk cId="581571681" sldId="334"/>
            <ac:spMk id="13" creationId="{40DD892B-502E-4F74-8C4A-68FE0BBFFA1A}"/>
          </ac:spMkLst>
        </pc:spChg>
        <pc:spChg chg="add del mod">
          <ac:chgData name="Cherry Birch" userId="aaabfedc-7255-4971-b620-8d8aa4813d3f" providerId="ADAL" clId="{B9E5C802-3D1C-449D-A4D7-D742B573DE39}" dt="2017-09-12T03:48:27.410" v="101"/>
          <ac:spMkLst>
            <pc:docMk/>
            <pc:sldMk cId="581571681" sldId="334"/>
            <ac:spMk id="14" creationId="{CEC6165C-8FF5-47A7-8C2A-71889AADC399}"/>
          </ac:spMkLst>
        </pc:spChg>
        <pc:spChg chg="add del mod">
          <ac:chgData name="Cherry Birch" userId="aaabfedc-7255-4971-b620-8d8aa4813d3f" providerId="ADAL" clId="{B9E5C802-3D1C-449D-A4D7-D742B573DE39}" dt="2017-09-12T03:48:11.330" v="100"/>
          <ac:spMkLst>
            <pc:docMk/>
            <pc:sldMk cId="581571681" sldId="334"/>
            <ac:spMk id="15" creationId="{CE345984-DEA5-4874-AB12-70476A294C2E}"/>
          </ac:spMkLst>
        </pc:spChg>
        <pc:spChg chg="add del mod">
          <ac:chgData name="Cherry Birch" userId="aaabfedc-7255-4971-b620-8d8aa4813d3f" providerId="ADAL" clId="{B9E5C802-3D1C-449D-A4D7-D742B573DE39}" dt="2017-09-12T03:48:27.410" v="101"/>
          <ac:spMkLst>
            <pc:docMk/>
            <pc:sldMk cId="581571681" sldId="334"/>
            <ac:spMk id="16" creationId="{6A13A9E1-C6F9-42DE-B809-678A24574FE4}"/>
          </ac:spMkLst>
        </pc:spChg>
        <pc:spChg chg="add mod">
          <ac:chgData name="Cherry Birch" userId="aaabfedc-7255-4971-b620-8d8aa4813d3f" providerId="ADAL" clId="{B9E5C802-3D1C-449D-A4D7-D742B573DE39}" dt="2017-09-12T03:48:50.080" v="126" actId="20577"/>
          <ac:spMkLst>
            <pc:docMk/>
            <pc:sldMk cId="581571681" sldId="334"/>
            <ac:spMk id="19" creationId="{80670E4A-956A-4D45-898C-37908D1A43F0}"/>
          </ac:spMkLst>
        </pc:spChg>
        <pc:picChg chg="del">
          <ac:chgData name="Cherry Birch" userId="aaabfedc-7255-4971-b620-8d8aa4813d3f" providerId="ADAL" clId="{B9E5C802-3D1C-449D-A4D7-D742B573DE39}" dt="2017-09-12T03:45:32.133" v="96" actId="478"/>
          <ac:picMkLst>
            <pc:docMk/>
            <pc:sldMk cId="581571681" sldId="334"/>
            <ac:picMk id="7" creationId="{BBBAF6FB-B0B3-4FB8-9CF1-42B8D7D8E95A}"/>
          </ac:picMkLst>
        </pc:picChg>
        <pc:picChg chg="add mod">
          <ac:chgData name="Cherry Birch" userId="aaabfedc-7255-4971-b620-8d8aa4813d3f" providerId="ADAL" clId="{B9E5C802-3D1C-449D-A4D7-D742B573DE39}" dt="2017-09-12T03:58:15.968" v="182"/>
          <ac:picMkLst>
            <pc:docMk/>
            <pc:sldMk cId="581571681" sldId="334"/>
            <ac:picMk id="18" creationId="{11FBB2AD-8E8C-458A-ADA7-818319D7E4DC}"/>
          </ac:picMkLst>
        </pc:picChg>
      </pc:sldChg>
      <pc:sldChg chg="addSp delSp modSp">
        <pc:chgData name="Cherry Birch" userId="aaabfedc-7255-4971-b620-8d8aa4813d3f" providerId="ADAL" clId="{B9E5C802-3D1C-449D-A4D7-D742B573DE39}" dt="2017-09-12T03:57:06.568" v="181" actId="14100"/>
        <pc:sldMkLst>
          <pc:docMk/>
          <pc:sldMk cId="571937567" sldId="335"/>
        </pc:sldMkLst>
        <pc:spChg chg="add mod">
          <ac:chgData name="Cherry Birch" userId="aaabfedc-7255-4971-b620-8d8aa4813d3f" providerId="ADAL" clId="{B9E5C802-3D1C-449D-A4D7-D742B573DE39}" dt="2017-09-12T03:56:55.605" v="180" actId="1076"/>
          <ac:spMkLst>
            <pc:docMk/>
            <pc:sldMk cId="571937567" sldId="335"/>
            <ac:spMk id="3" creationId="{05D4240A-606E-4165-9D0D-6AB67CF86ACE}"/>
          </ac:spMkLst>
        </pc:spChg>
        <pc:spChg chg="del">
          <ac:chgData name="Cherry Birch" userId="aaabfedc-7255-4971-b620-8d8aa4813d3f" providerId="ADAL" clId="{B9E5C802-3D1C-449D-A4D7-D742B573DE39}" dt="2017-09-12T03:29:20.376" v="7" actId="478"/>
          <ac:spMkLst>
            <pc:docMk/>
            <pc:sldMk cId="571937567" sldId="335"/>
            <ac:spMk id="4" creationId="{00000000-0000-0000-0000-000000000000}"/>
          </ac:spMkLst>
        </pc:spChg>
        <pc:spChg chg="mod">
          <ac:chgData name="Cherry Birch" userId="aaabfedc-7255-4971-b620-8d8aa4813d3f" providerId="ADAL" clId="{B9E5C802-3D1C-449D-A4D7-D742B573DE39}" dt="2017-09-12T03:34:10.404" v="37" actId="14100"/>
          <ac:spMkLst>
            <pc:docMk/>
            <pc:sldMk cId="571937567" sldId="335"/>
            <ac:spMk id="6" creationId="{00000000-0000-0000-0000-000000000000}"/>
          </ac:spMkLst>
        </pc:spChg>
        <pc:spChg chg="del mod">
          <ac:chgData name="Cherry Birch" userId="aaabfedc-7255-4971-b620-8d8aa4813d3f" providerId="ADAL" clId="{B9E5C802-3D1C-449D-A4D7-D742B573DE39}" dt="2017-09-12T03:32:46.689" v="21" actId="478"/>
          <ac:spMkLst>
            <pc:docMk/>
            <pc:sldMk cId="571937567" sldId="335"/>
            <ac:spMk id="8" creationId="{00000000-0000-0000-0000-000000000000}"/>
          </ac:spMkLst>
        </pc:spChg>
        <pc:picChg chg="mod">
          <ac:chgData name="Cherry Birch" userId="aaabfedc-7255-4971-b620-8d8aa4813d3f" providerId="ADAL" clId="{B9E5C802-3D1C-449D-A4D7-D742B573DE39}" dt="2017-09-12T03:57:06.568" v="181" actId="14100"/>
          <ac:picMkLst>
            <pc:docMk/>
            <pc:sldMk cId="571937567" sldId="335"/>
            <ac:picMk id="15" creationId="{363A9D36-53CC-4417-A994-EA576A4085BE}"/>
          </ac:picMkLst>
        </pc:picChg>
      </pc:sldChg>
      <pc:sldChg chg="modSp add del modTransition">
        <pc:chgData name="Cherry Birch" userId="aaabfedc-7255-4971-b620-8d8aa4813d3f" providerId="ADAL" clId="{B9E5C802-3D1C-449D-A4D7-D742B573DE39}" dt="2017-09-12T03:37:01.954" v="74" actId="2696"/>
        <pc:sldMkLst>
          <pc:docMk/>
          <pc:sldMk cId="2720061440" sldId="336"/>
        </pc:sldMkLst>
        <pc:spChg chg="mod">
          <ac:chgData name="Cherry Birch" userId="aaabfedc-7255-4971-b620-8d8aa4813d3f" providerId="ADAL" clId="{B9E5C802-3D1C-449D-A4D7-D742B573DE39}" dt="2017-09-12T03:31:58.921" v="12" actId="20577"/>
          <ac:spMkLst>
            <pc:docMk/>
            <pc:sldMk cId="2720061440" sldId="336"/>
            <ac:spMk id="2" creationId="{931A8B41-6339-45FC-93A6-C1D9AD8E1DD7}"/>
          </ac:spMkLst>
        </pc:spChg>
      </pc:sldChg>
      <pc:sldChg chg="modSp add setBg">
        <pc:chgData name="Cherry Birch" userId="aaabfedc-7255-4971-b620-8d8aa4813d3f" providerId="ADAL" clId="{B9E5C802-3D1C-449D-A4D7-D742B573DE39}" dt="2017-09-12T03:55:56.210" v="157" actId="20577"/>
        <pc:sldMkLst>
          <pc:docMk/>
          <pc:sldMk cId="4220055986" sldId="337"/>
        </pc:sldMkLst>
        <pc:spChg chg="mod">
          <ac:chgData name="Cherry Birch" userId="aaabfedc-7255-4971-b620-8d8aa4813d3f" providerId="ADAL" clId="{B9E5C802-3D1C-449D-A4D7-D742B573DE39}" dt="2017-09-12T03:55:56.210" v="157" actId="20577"/>
          <ac:spMkLst>
            <pc:docMk/>
            <pc:sldMk cId="4220055986" sldId="337"/>
            <ac:spMk id="3075" creationId="{739D9156-3C83-4EF6-9327-171702EFADDF}"/>
          </ac:spMkLst>
        </pc:spChg>
        <pc:spChg chg="mod">
          <ac:chgData name="Cherry Birch" userId="aaabfedc-7255-4971-b620-8d8aa4813d3f" providerId="ADAL" clId="{B9E5C802-3D1C-449D-A4D7-D742B573DE39}" dt="2017-09-12T03:35:19.958" v="49" actId="403"/>
          <ac:spMkLst>
            <pc:docMk/>
            <pc:sldMk cId="4220055986" sldId="337"/>
            <ac:spMk id="6147" creationId="{B742A4FE-4B13-4865-9DE4-A8F0A1DBB03C}"/>
          </ac:spMkLst>
        </pc:spChg>
      </pc:sldChg>
      <pc:sldChg chg="modSp add del setBg">
        <pc:chgData name="Cherry Birch" userId="aaabfedc-7255-4971-b620-8d8aa4813d3f" providerId="ADAL" clId="{B9E5C802-3D1C-449D-A4D7-D742B573DE39}" dt="2017-09-12T03:56:00.436" v="158" actId="2696"/>
        <pc:sldMkLst>
          <pc:docMk/>
          <pc:sldMk cId="1312280700" sldId="338"/>
        </pc:sldMkLst>
        <pc:spChg chg="mod">
          <ac:chgData name="Cherry Birch" userId="aaabfedc-7255-4971-b620-8d8aa4813d3f" providerId="ADAL" clId="{B9E5C802-3D1C-449D-A4D7-D742B573DE39}" dt="2017-09-12T03:38:42.285" v="79" actId="2696"/>
          <ac:spMkLst>
            <pc:docMk/>
            <pc:sldMk cId="1312280700" sldId="338"/>
            <ac:spMk id="3075" creationId="{4C26C86B-09E1-428A-A1D2-0A87510ED201}"/>
          </ac:spMkLst>
        </pc:spChg>
        <pc:spChg chg="mod">
          <ac:chgData name="Cherry Birch" userId="aaabfedc-7255-4971-b620-8d8aa4813d3f" providerId="ADAL" clId="{B9E5C802-3D1C-449D-A4D7-D742B573DE39}" dt="2017-09-12T03:38:49.438" v="80" actId="1076"/>
          <ac:spMkLst>
            <pc:docMk/>
            <pc:sldMk cId="1312280700" sldId="338"/>
            <ac:spMk id="7171" creationId="{D7B95CA3-8192-42D0-B1C9-A3EE7799574D}"/>
          </ac:spMkLst>
        </pc:spChg>
      </pc:sldChg>
      <pc:sldChg chg="modSp add">
        <pc:chgData name="Cherry Birch" userId="aaabfedc-7255-4971-b620-8d8aa4813d3f" providerId="ADAL" clId="{B9E5C802-3D1C-449D-A4D7-D742B573DE39}" dt="2017-09-12T03:56:45.976" v="179" actId="20577"/>
        <pc:sldMkLst>
          <pc:docMk/>
          <pc:sldMk cId="372287621" sldId="339"/>
        </pc:sldMkLst>
        <pc:spChg chg="mod">
          <ac:chgData name="Cherry Birch" userId="aaabfedc-7255-4971-b620-8d8aa4813d3f" providerId="ADAL" clId="{B9E5C802-3D1C-449D-A4D7-D742B573DE39}" dt="2017-09-12T03:56:45.976" v="179" actId="20577"/>
          <ac:spMkLst>
            <pc:docMk/>
            <pc:sldMk cId="372287621" sldId="339"/>
            <ac:spMk id="3075" creationId="{4C26C86B-09E1-428A-A1D2-0A87510ED201}"/>
          </ac:spMkLst>
        </pc:spChg>
      </pc:sldChg>
      <pc:sldChg chg="addSp delSp modSp add">
        <pc:chgData name="Cherry Birch" userId="aaabfedc-7255-4971-b620-8d8aa4813d3f" providerId="ADAL" clId="{B9E5C802-3D1C-449D-A4D7-D742B573DE39}" dt="2017-09-12T03:53:32.788" v="150" actId="14100"/>
        <pc:sldMkLst>
          <pc:docMk/>
          <pc:sldMk cId="3717353111" sldId="340"/>
        </pc:sldMkLst>
        <pc:spChg chg="del">
          <ac:chgData name="Cherry Birch" userId="aaabfedc-7255-4971-b620-8d8aa4813d3f" providerId="ADAL" clId="{B9E5C802-3D1C-449D-A4D7-D742B573DE39}" dt="2017-09-12T03:51:45.557" v="133" actId="14100"/>
          <ac:spMkLst>
            <pc:docMk/>
            <pc:sldMk cId="3717353111" sldId="340"/>
            <ac:spMk id="2" creationId="{19F88565-2BA3-40CB-B5CD-FF453DBA0627}"/>
          </ac:spMkLst>
        </pc:spChg>
        <pc:spChg chg="del">
          <ac:chgData name="Cherry Birch" userId="aaabfedc-7255-4971-b620-8d8aa4813d3f" providerId="ADAL" clId="{B9E5C802-3D1C-449D-A4D7-D742B573DE39}" dt="2017-09-12T03:51:45.557" v="133" actId="14100"/>
          <ac:spMkLst>
            <pc:docMk/>
            <pc:sldMk cId="3717353111" sldId="340"/>
            <ac:spMk id="3" creationId="{E534CBAE-3FA9-422D-9A56-DB9CE16518C7}"/>
          </ac:spMkLst>
        </pc:spChg>
        <pc:spChg chg="del">
          <ac:chgData name="Cherry Birch" userId="aaabfedc-7255-4971-b620-8d8aa4813d3f" providerId="ADAL" clId="{B9E5C802-3D1C-449D-A4D7-D742B573DE39}" dt="2017-09-12T03:52:11.853" v="137" actId="478"/>
          <ac:spMkLst>
            <pc:docMk/>
            <pc:sldMk cId="3717353111" sldId="340"/>
            <ac:spMk id="4" creationId="{C4B110F3-3872-4D86-B6EB-C242D62FDC90}"/>
          </ac:spMkLst>
        </pc:spChg>
        <pc:spChg chg="del">
          <ac:chgData name="Cherry Birch" userId="aaabfedc-7255-4971-b620-8d8aa4813d3f" providerId="ADAL" clId="{B9E5C802-3D1C-449D-A4D7-D742B573DE39}" dt="2017-09-12T03:52:52.910" v="143" actId="478"/>
          <ac:spMkLst>
            <pc:docMk/>
            <pc:sldMk cId="3717353111" sldId="340"/>
            <ac:spMk id="5" creationId="{EFBE6670-4662-46E7-B56D-685A8C958FED}"/>
          </ac:spMkLst>
        </pc:spChg>
        <pc:spChg chg="add mod">
          <ac:chgData name="Cherry Birch" userId="aaabfedc-7255-4971-b620-8d8aa4813d3f" providerId="ADAL" clId="{B9E5C802-3D1C-449D-A4D7-D742B573DE39}" dt="2017-09-12T03:51:51.272" v="134" actId="14100"/>
          <ac:spMkLst>
            <pc:docMk/>
            <pc:sldMk cId="3717353111" sldId="340"/>
            <ac:spMk id="6" creationId="{E3598730-AE8C-4576-9FFD-22E343D80276}"/>
          </ac:spMkLst>
        </pc:spChg>
        <pc:picChg chg="add mod">
          <ac:chgData name="Cherry Birch" userId="aaabfedc-7255-4971-b620-8d8aa4813d3f" providerId="ADAL" clId="{B9E5C802-3D1C-449D-A4D7-D742B573DE39}" dt="2017-09-12T03:53:32.788" v="150" actId="14100"/>
          <ac:picMkLst>
            <pc:docMk/>
            <pc:sldMk cId="3717353111" sldId="340"/>
            <ac:picMk id="7" creationId="{697F4AD5-128D-49DA-89CE-AD1A7B818E37}"/>
          </ac:picMkLst>
        </pc:picChg>
      </pc:sldChg>
    </pc:docChg>
  </pc:docChgLst>
  <pc:docChgLst>
    <pc:chgData name="Cherry Birch" userId="aaabfedc-7255-4971-b620-8d8aa4813d3f" providerId="ADAL" clId="{54B6CC17-5827-47C0-9D0E-1A564E499129}"/>
    <pc:docChg chg="modSld">
      <pc:chgData name="Cherry Birch" userId="aaabfedc-7255-4971-b620-8d8aa4813d3f" providerId="ADAL" clId="{54B6CC17-5827-47C0-9D0E-1A564E499129}" dt="2017-09-12T05:11:46.756" v="1"/>
      <pc:docMkLst>
        <pc:docMk/>
      </pc:docMkLst>
      <pc:sldChg chg="modSp">
        <pc:chgData name="Cherry Birch" userId="aaabfedc-7255-4971-b620-8d8aa4813d3f" providerId="ADAL" clId="{54B6CC17-5827-47C0-9D0E-1A564E499129}" dt="2017-09-12T05:11:46.756" v="1"/>
        <pc:sldMkLst>
          <pc:docMk/>
          <pc:sldMk cId="571937567" sldId="335"/>
        </pc:sldMkLst>
        <pc:picChg chg="mod">
          <ac:chgData name="Cherry Birch" userId="aaabfedc-7255-4971-b620-8d8aa4813d3f" providerId="ADAL" clId="{54B6CC17-5827-47C0-9D0E-1A564E499129}" dt="2017-09-12T05:11:46.756" v="1"/>
          <ac:picMkLst>
            <pc:docMk/>
            <pc:sldMk cId="571937567" sldId="335"/>
            <ac:picMk id="15" creationId="{363A9D36-53CC-4417-A994-EA576A4085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3" y="1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6123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3" y="9436123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3" y="1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8922"/>
            <a:ext cx="5441950" cy="4470559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6123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3" y="9436123"/>
            <a:ext cx="2947723" cy="496729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52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62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11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5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41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to see Victorian Club membership up again this year by approximately 6 %</a:t>
            </a:r>
          </a:p>
          <a:p>
            <a:endParaRPr lang="en-US" dirty="0"/>
          </a:p>
          <a:p>
            <a:r>
              <a:rPr lang="en-US" dirty="0" smtClean="0"/>
              <a:t>Especially good to see our youth membership up by approx. 600 members</a:t>
            </a:r>
          </a:p>
          <a:p>
            <a:endParaRPr lang="en-US" dirty="0"/>
          </a:p>
          <a:p>
            <a:r>
              <a:rPr lang="en-US" dirty="0" smtClean="0"/>
              <a:t>This is down to  the hard work of you our member clubs and your :</a:t>
            </a:r>
          </a:p>
          <a:p>
            <a:pPr marL="171364" indent="-171364">
              <a:buFontTx/>
              <a:buChar char="-"/>
            </a:pPr>
            <a:r>
              <a:rPr lang="en-US" dirty="0"/>
              <a:t>The great collaboration I am seeing between our clubs, class associations and Australian Sailing</a:t>
            </a:r>
          </a:p>
          <a:p>
            <a:endParaRPr lang="en-US" dirty="0" smtClean="0"/>
          </a:p>
          <a:p>
            <a:pPr marL="171364" indent="-171364">
              <a:buFontTx/>
              <a:buChar char="-"/>
            </a:pPr>
            <a:r>
              <a:rPr lang="en-US" dirty="0" smtClean="0"/>
              <a:t>understanding that we need to adapt to the changing needs of the sporting           public</a:t>
            </a:r>
          </a:p>
          <a:p>
            <a:pPr marL="171364" indent="-171364">
              <a:buFontTx/>
              <a:buChar char="-"/>
            </a:pPr>
            <a:endParaRPr lang="en-US" dirty="0"/>
          </a:p>
          <a:p>
            <a:pPr marL="171364" indent="-171364">
              <a:buFontTx/>
              <a:buChar char="-"/>
            </a:pPr>
            <a:r>
              <a:rPr lang="en-US" dirty="0" smtClean="0"/>
              <a:t>While it is great to see membership growth for the 5</a:t>
            </a:r>
            <a:r>
              <a:rPr lang="en-US" baseline="30000" dirty="0" smtClean="0"/>
              <a:t>th</a:t>
            </a:r>
            <a:r>
              <a:rPr lang="en-US" dirty="0" smtClean="0"/>
              <a:t> year in a row. There is still work to do. Unfortunately I still see clubs that are doing what they did 10, 15, 20 years ago and hope their membership will grow.</a:t>
            </a:r>
          </a:p>
          <a:p>
            <a:pPr marL="171364" indent="-171364">
              <a:buFontTx/>
              <a:buChar char="-"/>
            </a:pPr>
            <a:endParaRPr lang="en-US" dirty="0"/>
          </a:p>
          <a:p>
            <a:pPr marL="171364" indent="-171364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02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7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87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88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93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02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850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105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850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55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41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85" lvl="1"/>
            <a:r>
              <a:rPr lang="en-AU" dirty="0"/>
              <a:t>Issues</a:t>
            </a:r>
          </a:p>
          <a:p>
            <a:pPr marL="523613" lvl="1" indent="-342729">
              <a:buFont typeface="+mj-lt"/>
              <a:buAutoNum type="arabicPeriod"/>
            </a:pPr>
            <a:r>
              <a:rPr lang="en-AU" dirty="0"/>
              <a:t>Different systems of calculating club fees </a:t>
            </a:r>
          </a:p>
          <a:p>
            <a:pPr marL="523613" lvl="1" indent="-342729">
              <a:buFont typeface="+mj-lt"/>
              <a:buAutoNum type="arabicPeriod"/>
            </a:pPr>
            <a:r>
              <a:rPr lang="en-AU" dirty="0"/>
              <a:t>Banding systems are not uniform</a:t>
            </a:r>
          </a:p>
          <a:p>
            <a:pPr marL="523613" lvl="1" indent="-342729">
              <a:buFont typeface="+mj-lt"/>
              <a:buAutoNum type="arabicPeriod"/>
            </a:pPr>
            <a:r>
              <a:rPr lang="en-AU" dirty="0"/>
              <a:t>Disparity of fees between clubs of similar size &amp; capacity located in different states &amp; territories</a:t>
            </a:r>
          </a:p>
          <a:p>
            <a:pPr marL="523613" lvl="1" indent="-342729">
              <a:buFont typeface="+mj-lt"/>
              <a:buAutoNum type="arabicPeriod"/>
            </a:pPr>
            <a:r>
              <a:rPr lang="en-AU" dirty="0"/>
              <a:t>Clubs receive the same level of service</a:t>
            </a:r>
          </a:p>
          <a:p>
            <a:pPr marL="523613" lvl="1" indent="-342729">
              <a:buFont typeface="+mj-lt"/>
              <a:buAutoNum type="arabicPeriod"/>
            </a:pPr>
            <a:r>
              <a:rPr lang="en-AU" dirty="0"/>
              <a:t>Revenue source is critical to underpin services and activities that support the growth and sustainability of sailing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Consider other sports- golf, rowing, cycling,</a:t>
            </a:r>
            <a:r>
              <a:rPr lang="en-AU" baseline="0" dirty="0"/>
              <a:t> bowls</a:t>
            </a:r>
            <a:endParaRPr lang="en-AU" dirty="0"/>
          </a:p>
          <a:p>
            <a:r>
              <a:rPr lang="en-AU" dirty="0"/>
              <a:t>Consider sailing</a:t>
            </a:r>
            <a:r>
              <a:rPr lang="en-AU" baseline="0" dirty="0"/>
              <a:t> in other countries- NZL, AN, USA, UK</a:t>
            </a:r>
          </a:p>
          <a:p>
            <a:pPr defTabSz="913943">
              <a:defRPr/>
            </a:pPr>
            <a:r>
              <a:rPr lang="en-AU" dirty="0"/>
              <a:t>Consider what we are doing now- Banding models seem to work- don’t penalise clubs for growing membership</a:t>
            </a:r>
          </a:p>
          <a:p>
            <a:pPr defTabSz="913943">
              <a:defRPr/>
            </a:pPr>
            <a:r>
              <a:rPr lang="en-AU" dirty="0"/>
              <a:t>Minimise admin for clubs and AS</a:t>
            </a:r>
          </a:p>
          <a:p>
            <a:pPr defTabSz="913943"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55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51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43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5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37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47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645024"/>
            <a:ext cx="5328394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 here]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517232"/>
            <a:ext cx="5328394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here]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0" y="5434581"/>
            <a:ext cx="2935230" cy="142341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36161" y="5422706"/>
            <a:ext cx="32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6122540"/>
            <a:ext cx="5330825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608" y="1846018"/>
            <a:ext cx="4032391" cy="417527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12532" y="1484784"/>
            <a:ext cx="3780000" cy="2160239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250" y="3789041"/>
            <a:ext cx="3780000" cy="2221284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1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4"/>
            <a:ext cx="5328394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12160" y="1844674"/>
            <a:ext cx="2592288" cy="4176613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eatur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4"/>
            <a:ext cx="4032250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24250" y="1831603"/>
            <a:ext cx="378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824250" y="1844675"/>
            <a:ext cx="3780198" cy="864246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053075" y="2708275"/>
            <a:ext cx="3382963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eatur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39750" y="1831603"/>
            <a:ext cx="378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 userDrawn="1"/>
        </p:nvSpPr>
        <p:spPr>
          <a:xfrm>
            <a:off x="4824250" y="1831603"/>
            <a:ext cx="378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824250" y="1844675"/>
            <a:ext cx="3780198" cy="864246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053075" y="2708275"/>
            <a:ext cx="3382963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43752" y="1844675"/>
            <a:ext cx="3744416" cy="864245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736795" y="2708276"/>
            <a:ext cx="3382963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0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750" y="1484784"/>
            <a:ext cx="8052782" cy="453650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>
            <a:off x="539750" y="1318307"/>
            <a:ext cx="1277888" cy="5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645024"/>
            <a:ext cx="5328394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 here]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517232"/>
            <a:ext cx="5328394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here]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0" y="5434581"/>
            <a:ext cx="2935230" cy="142341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36161" y="5422706"/>
            <a:ext cx="32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6122540"/>
            <a:ext cx="5330825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645024"/>
            <a:ext cx="5328394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 here]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517232"/>
            <a:ext cx="5328394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here]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0" y="5434581"/>
            <a:ext cx="2935230" cy="142341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36161" y="5422706"/>
            <a:ext cx="32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6122540"/>
            <a:ext cx="5330825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645024"/>
            <a:ext cx="5328394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 here]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517232"/>
            <a:ext cx="5328394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here]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0" y="5434581"/>
            <a:ext cx="2935230" cy="142341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36161" y="5422706"/>
            <a:ext cx="32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6122540"/>
            <a:ext cx="5330825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9656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429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645024"/>
            <a:ext cx="5328394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 here]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517232"/>
            <a:ext cx="5328394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here]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0" y="5434581"/>
            <a:ext cx="2935230" cy="142341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36161" y="5422706"/>
            <a:ext cx="32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6122540"/>
            <a:ext cx="5330825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[Date Month Year]</a:t>
            </a:r>
          </a:p>
        </p:txBody>
      </p:sp>
    </p:spTree>
    <p:extLst>
      <p:ext uri="{BB962C8B-B14F-4D97-AF65-F5344CB8AC3E}">
        <p14:creationId xmlns:p14="http://schemas.microsoft.com/office/powerpoint/2010/main" val="8711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49" y="1844675"/>
            <a:ext cx="8064501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2" y="1844674"/>
            <a:ext cx="5184136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1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2" y="1844674"/>
            <a:ext cx="3888000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44674"/>
            <a:ext cx="3888000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608" y="1846018"/>
            <a:ext cx="4032391" cy="417527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12532" y="1484784"/>
            <a:ext cx="3780000" cy="453650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116632"/>
            <a:ext cx="8064500" cy="10801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844824"/>
            <a:ext cx="8064500" cy="4176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6946" y="6333070"/>
            <a:ext cx="3571900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AU"/>
              <a:t>Club Conference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0812" y="6333070"/>
            <a:ext cx="392530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31068" y="6364126"/>
            <a:ext cx="115200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000" b="1" dirty="0">
                <a:solidFill>
                  <a:schemeClr val="accent4"/>
                </a:solidFill>
              </a:rPr>
              <a:t>Australian Sailing</a:t>
            </a:r>
            <a:r>
              <a:rPr lang="en-AU" sz="1000" dirty="0">
                <a:solidFill>
                  <a:schemeClr val="accent4"/>
                </a:solidFill>
              </a:rPr>
              <a:t> |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750" y="6141554"/>
            <a:ext cx="80645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61" y="6261345"/>
            <a:ext cx="1156900" cy="56103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9750" y="1484784"/>
            <a:ext cx="57586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650" r:id="rId6"/>
    <p:sldLayoutId id="2147483767" r:id="rId7"/>
    <p:sldLayoutId id="2147483652" r:id="rId8"/>
    <p:sldLayoutId id="2147483761" r:id="rId9"/>
    <p:sldLayoutId id="2147483768" r:id="rId10"/>
    <p:sldLayoutId id="2147483732" r:id="rId11"/>
    <p:sldLayoutId id="2147483769" r:id="rId12"/>
    <p:sldLayoutId id="2147483770" r:id="rId13"/>
    <p:sldLayoutId id="2147483657" r:id="rId14"/>
    <p:sldLayoutId id="2147483654" r:id="rId15"/>
    <p:sldLayoutId id="21474836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Font typeface="Arial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4"/>
        </a:buClr>
        <a:buFont typeface="Arial" panose="020B0604020202020204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900"/>
        </a:spcBef>
        <a:spcAft>
          <a:spcPts val="900"/>
        </a:spcAft>
        <a:buFont typeface="Calibri" pitchFamily="34" charset="0"/>
        <a:buNone/>
        <a:defRPr sz="1800" kern="1200" baseline="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58718" y="4653136"/>
            <a:ext cx="2589746" cy="13681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700" dirty="0">
              <a:solidFill>
                <a:srgbClr val="00539B"/>
              </a:solidFill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00539B"/>
                </a:solidFill>
              </a:rPr>
              <a:t>Cherry Birch 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rgbClr val="00539B"/>
                </a:solidFill>
              </a:rPr>
              <a:t>President 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rgbClr val="00539B"/>
                </a:solidFill>
              </a:rPr>
              <a:t>Yachting Victoria Board </a:t>
            </a:r>
            <a:endParaRPr lang="en-AU" sz="1800" dirty="0">
              <a:solidFill>
                <a:srgbClr val="00539B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3A9D36-53CC-4417-A994-EA576A408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852"/>
            <a:ext cx="8856984" cy="34718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149B15-A588-493C-A8F6-358B10CD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237129"/>
            <a:ext cx="636792" cy="5285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D4240A-606E-4165-9D0D-6AB67CF86ACE}"/>
              </a:ext>
            </a:extLst>
          </p:cNvPr>
          <p:cNvSpPr/>
          <p:nvPr/>
        </p:nvSpPr>
        <p:spPr>
          <a:xfrm>
            <a:off x="746321" y="36450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2400" b="1" i="1" dirty="0"/>
              <a:t>Yachting Victoria</a:t>
            </a:r>
            <a:br>
              <a:rPr lang="en-AU" sz="2400" b="1" i="1" dirty="0"/>
            </a:br>
            <a:r>
              <a:rPr lang="en-AU" sz="2400" b="1" i="1" dirty="0"/>
              <a:t>Annual General Meeting </a:t>
            </a:r>
          </a:p>
          <a:p>
            <a:pPr algn="ctr">
              <a:defRPr/>
            </a:pPr>
            <a:r>
              <a:rPr lang="en-AU" sz="2400" b="1" i="1" dirty="0"/>
              <a:t>September 18th 2017</a:t>
            </a:r>
          </a:p>
        </p:txBody>
      </p:sp>
    </p:spTree>
    <p:extLst>
      <p:ext uri="{BB962C8B-B14F-4D97-AF65-F5344CB8AC3E}">
        <p14:creationId xmlns:p14="http://schemas.microsoft.com/office/powerpoint/2010/main" val="5719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7F7E005-18EC-4128-B3A5-EC2E2067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Volvo Stop Over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xmlns="" id="{F9D04710-43A7-4016-986E-1C9D78FDCAE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12408" b="12408"/>
          <a:stretch>
            <a:fillRect/>
          </a:stretch>
        </p:blipFill>
        <p:spPr>
          <a:xfrm>
            <a:off x="539750" y="1484784"/>
            <a:ext cx="8180606" cy="4608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7F5551-BF29-40B5-A3A8-E907AE70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481" y="272610"/>
            <a:ext cx="93276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11FBB2AD-8E8C-458A-ADA7-818319D7E4D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37358"/>
            <a:ext cx="7175497" cy="4556038"/>
          </a:xfr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80670E4A-956A-4D45-898C-37908D1A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YV Board and AS Staff</a:t>
            </a:r>
          </a:p>
        </p:txBody>
      </p:sp>
    </p:spTree>
    <p:extLst>
      <p:ext uri="{BB962C8B-B14F-4D97-AF65-F5344CB8AC3E}">
        <p14:creationId xmlns:p14="http://schemas.microsoft.com/office/powerpoint/2010/main" val="5815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3323" y="1082662"/>
            <a:ext cx="8064501" cy="7093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AU" sz="2400" b="1" dirty="0"/>
              <a:t>6. Treasurer’s Report – Ian Cunningham</a:t>
            </a:r>
            <a:endParaRPr lang="en-AU" sz="2400" dirty="0"/>
          </a:p>
          <a:p>
            <a:pPr marL="0" indent="0">
              <a:buNone/>
              <a:defRPr/>
            </a:pPr>
            <a:r>
              <a:rPr lang="en-AU" i="1" dirty="0"/>
              <a:t>	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6621" y="138763"/>
            <a:ext cx="8064500" cy="1080120"/>
          </a:xfrm>
        </p:spPr>
        <p:txBody>
          <a:bodyPr>
            <a:normAutofit/>
          </a:bodyPr>
          <a:lstStyle/>
          <a:p>
            <a:r>
              <a:rPr lang="en-AU" altLang="en-AU" sz="2400" b="1" i="1" dirty="0">
                <a:solidFill>
                  <a:srgbClr val="000099"/>
                </a:solidFill>
              </a:rPr>
              <a:t>Annual General Meeting 2017</a:t>
            </a:r>
            <a:r>
              <a:rPr lang="en-AU" altLang="en-AU" sz="2400" i="1" dirty="0">
                <a:latin typeface="Times" panose="02020603050405020304" pitchFamily="18" charset="0"/>
              </a:rPr>
              <a:t/>
            </a:r>
            <a:br>
              <a:rPr lang="en-AU" altLang="en-AU" sz="2400" i="1" dirty="0">
                <a:latin typeface="Times" panose="02020603050405020304" pitchFamily="18" charset="0"/>
              </a:rPr>
            </a:br>
            <a:endParaRPr lang="en-AU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379"/>
              </p:ext>
            </p:extLst>
          </p:nvPr>
        </p:nvGraphicFramePr>
        <p:xfrm>
          <a:off x="776621" y="1556792"/>
          <a:ext cx="7035739" cy="4556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2760">
                  <a:extLst>
                    <a:ext uri="{9D8B030D-6E8A-4147-A177-3AD203B41FA5}"/>
                  </a:extLst>
                </a:gridCol>
                <a:gridCol w="1322979">
                  <a:extLst>
                    <a:ext uri="{9D8B030D-6E8A-4147-A177-3AD203B41FA5}"/>
                  </a:extLst>
                </a:gridCol>
              </a:tblGrid>
              <a:tr h="33636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</a:rPr>
                        <a:t>Profit &amp; Loss </a:t>
                      </a:r>
                      <a:r>
                        <a:rPr lang="en-AU" sz="2000" dirty="0" smtClean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n-A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Year Ended June 2017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4" marR="45024" marT="0" marB="0" anchor="ctr"/>
                </a:tc>
              </a:tr>
              <a:tr h="289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</a:rPr>
                        <a:t>Revenue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$</a:t>
                      </a: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Income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215,103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Sponsorship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87,000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596,499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Income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5,247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Income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R w="12700" cmpd="sng">
                      <a:noFill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136,568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Revenue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1,040,417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747,059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/>
                </a:tc>
                <a:extLst>
                  <a:ext uri="{0D108BD9-81ED-4DB2-BD59-A6C34878D82A}"/>
                </a:extLst>
              </a:tr>
              <a:tr h="2744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65,983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Expenses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813,042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92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Year Profit/(Loss)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227,375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24" marR="4502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2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80670E4A-956A-4D45-898C-37908D1A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500" cy="1080120"/>
          </a:xfrm>
        </p:spPr>
        <p:txBody>
          <a:bodyPr>
            <a:normAutofit/>
          </a:bodyPr>
          <a:lstStyle/>
          <a:p>
            <a:r>
              <a:rPr lang="en-AU" altLang="en-AU" sz="2400" b="1" i="1" dirty="0" smtClean="0">
                <a:solidFill>
                  <a:srgbClr val="000099"/>
                </a:solidFill>
              </a:rPr>
              <a:t>Annual </a:t>
            </a:r>
            <a:r>
              <a:rPr lang="en-AU" altLang="en-AU" sz="2400" b="1" i="1" dirty="0">
                <a:solidFill>
                  <a:srgbClr val="000099"/>
                </a:solidFill>
              </a:rPr>
              <a:t>General Meeting 2017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AU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50850"/>
              </p:ext>
            </p:extLst>
          </p:nvPr>
        </p:nvGraphicFramePr>
        <p:xfrm>
          <a:off x="539552" y="1556792"/>
          <a:ext cx="7884570" cy="4729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5995">
                  <a:extLst>
                    <a:ext uri="{9D8B030D-6E8A-4147-A177-3AD203B41FA5}"/>
                  </a:extLst>
                </a:gridCol>
                <a:gridCol w="1478575">
                  <a:extLst>
                    <a:ext uri="{9D8B030D-6E8A-4147-A177-3AD203B41FA5}"/>
                  </a:extLst>
                </a:gridCol>
              </a:tblGrid>
              <a:tr h="27513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</a:rPr>
                        <a:t>Balance Sheet as at 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June 2017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Assets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$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Cash At Bank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672,056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Accounts Receivable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141,360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Fixed Assets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361,416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Total Assets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1,174,832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Liabilities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Accounts Payable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0" indent="1651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174,917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568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Deferred</a:t>
                      </a:r>
                      <a:r>
                        <a:rPr lang="en-A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Income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508,501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Total Liabilities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683,418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Net Assets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491,414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Current Year Earnings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227,375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/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Retained Earnings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264,039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Total Equity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0" marR="469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491,414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30" marR="4693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3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5536" y="1628800"/>
            <a:ext cx="8064501" cy="41767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AU" sz="2400" b="1" dirty="0"/>
              <a:t>6. Treasurer’s Report – Ian Cunningham</a:t>
            </a:r>
            <a:endParaRPr lang="en-AU" sz="2400" dirty="0"/>
          </a:p>
          <a:p>
            <a:pPr marL="0" indent="0">
              <a:buNone/>
              <a:defRPr/>
            </a:pPr>
            <a:r>
              <a:rPr lang="en-AU" i="1" dirty="0"/>
              <a:t>	</a:t>
            </a:r>
          </a:p>
          <a:p>
            <a:pPr marL="0" indent="0">
              <a:buNone/>
              <a:defRPr/>
            </a:pPr>
            <a:r>
              <a:rPr lang="en-AU" sz="2000" i="1" dirty="0"/>
              <a:t>Motion that the </a:t>
            </a:r>
            <a:r>
              <a:rPr lang="en-AU" sz="2000" i="1" dirty="0" smtClean="0"/>
              <a:t>Financial statements for the year ended 30 June 2017 </a:t>
            </a:r>
          </a:p>
          <a:p>
            <a:pPr marL="0" indent="0">
              <a:buNone/>
              <a:defRPr/>
            </a:pPr>
            <a:r>
              <a:rPr lang="en-US" sz="2000" i="1" dirty="0" smtClean="0"/>
              <a:t>be adopted subject to an unqualified audit opinion being issued by </a:t>
            </a:r>
            <a:r>
              <a:rPr lang="en-AU" sz="2000" i="1" dirty="0"/>
              <a:t>Ernst &amp; Young </a:t>
            </a:r>
            <a:r>
              <a:rPr lang="en-US" sz="2000" i="1" dirty="0" smtClean="0"/>
              <a:t>.</a:t>
            </a:r>
            <a:endParaRPr lang="en-AU" sz="20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820" y="644573"/>
            <a:ext cx="8064500" cy="1080120"/>
          </a:xfrm>
        </p:spPr>
        <p:txBody>
          <a:bodyPr>
            <a:normAutofit/>
          </a:bodyPr>
          <a:lstStyle/>
          <a:p>
            <a:r>
              <a:rPr lang="en-AU" altLang="en-AU" sz="2400" b="1" i="1" dirty="0">
                <a:solidFill>
                  <a:srgbClr val="000099"/>
                </a:solidFill>
              </a:rPr>
              <a:t>Annual General Meeting 2017</a:t>
            </a:r>
            <a:r>
              <a:rPr lang="en-AU" altLang="en-AU" sz="2400" i="1" dirty="0">
                <a:latin typeface="Times" panose="02020603050405020304" pitchFamily="18" charset="0"/>
              </a:rPr>
              <a:t/>
            </a:r>
            <a:br>
              <a:rPr lang="en-AU" altLang="en-AU" sz="2400" i="1" dirty="0">
                <a:latin typeface="Times" panose="02020603050405020304" pitchFamily="18" charset="0"/>
              </a:rPr>
            </a:b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99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8" y="261969"/>
            <a:ext cx="8064500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27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 Australian Sailing – Victorian </a:t>
            </a:r>
            <a:r>
              <a:rPr lang="en-US" sz="27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Report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VIC - Club Membership</a:t>
            </a:r>
            <a:endParaRPr lang="en-A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946" y="6333070"/>
            <a:ext cx="3571900" cy="217125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7" y="172678"/>
            <a:ext cx="1707028" cy="173141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539748" y="1944153"/>
          <a:ext cx="8064502" cy="2059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5721"/>
                <a:gridCol w="50800"/>
                <a:gridCol w="50800"/>
                <a:gridCol w="1548527"/>
                <a:gridCol w="50800"/>
                <a:gridCol w="1548527"/>
                <a:gridCol w="50800"/>
                <a:gridCol w="1548527"/>
              </a:tblGrid>
              <a:tr h="394299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s-I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s-I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s-I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299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Adult - Vic</a:t>
                      </a:r>
                      <a:endParaRPr lang="en-AU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19316</a:t>
                      </a:r>
                      <a:endParaRPr lang="en-AU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19767</a:t>
                      </a:r>
                      <a:endParaRPr lang="en-AU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20,631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856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Youth - Vic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3511</a:t>
                      </a:r>
                      <a:endParaRPr lang="en-AU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3791</a:t>
                      </a:r>
                      <a:endParaRPr lang="en-AU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4386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2856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Social - Vic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1789</a:t>
                      </a: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4841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Membership - Vic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24616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25592</a:t>
                      </a:r>
                      <a:endParaRPr lang="en-A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27109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17340"/>
            <a:ext cx="2476125" cy="170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8" y="4332095"/>
            <a:ext cx="2534427" cy="16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7" y="4332095"/>
            <a:ext cx="2465383" cy="16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Victorian - Course Numbers</a:t>
            </a:r>
            <a:endParaRPr lang="en-US" dirty="0"/>
          </a:p>
        </p:txBody>
      </p:sp>
      <p:pic>
        <p:nvPicPr>
          <p:cNvPr id="6" name="Picture 5" descr="Conference Sta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19" b="1429"/>
          <a:stretch/>
        </p:blipFill>
        <p:spPr>
          <a:xfrm>
            <a:off x="224233" y="1183040"/>
            <a:ext cx="8904608" cy="5002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15" y="3068960"/>
            <a:ext cx="17994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08127"/>
                </a:solidFill>
              </a:rPr>
              <a:t>1594</a:t>
            </a:r>
            <a:endParaRPr lang="en-AU" sz="4800" b="1" dirty="0">
              <a:solidFill>
                <a:srgbClr val="F0812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712" y="3102034"/>
            <a:ext cx="1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2183</a:t>
            </a:r>
            <a:endParaRPr lang="en-AU" sz="4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490" y="3095108"/>
            <a:ext cx="18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321</a:t>
            </a:r>
            <a:endParaRPr lang="en-A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6425" y="3095107"/>
            <a:ext cx="18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275</a:t>
            </a:r>
            <a:endParaRPr lang="en-AU" sz="4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3068960"/>
            <a:ext cx="1368152" cy="864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80670E4A-956A-4D45-898C-37908D1A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67997"/>
            <a:ext cx="7992888" cy="779843"/>
          </a:xfrm>
        </p:spPr>
        <p:txBody>
          <a:bodyPr>
            <a:normAutofit fontScale="90000"/>
          </a:bodyPr>
          <a:lstStyle/>
          <a:p>
            <a:r>
              <a:rPr lang="en-AU" altLang="en-AU" sz="2400" b="1" i="1" dirty="0" smtClean="0">
                <a:solidFill>
                  <a:srgbClr val="000099"/>
                </a:solidFill>
              </a:rPr>
              <a:t>Child Safe Standards and Working with Children Checks</a:t>
            </a:r>
            <a:br>
              <a:rPr lang="en-AU" altLang="en-AU" sz="2400" b="1" i="1" dirty="0" smtClean="0">
                <a:solidFill>
                  <a:srgbClr val="000099"/>
                </a:solidFill>
              </a:rPr>
            </a:br>
            <a:r>
              <a:rPr lang="en-AU" altLang="en-AU" sz="2400" b="1" i="1" dirty="0">
                <a:solidFill>
                  <a:srgbClr val="000099"/>
                </a:solidFill>
              </a:rPr>
              <a:t/>
            </a:r>
            <a:br>
              <a:rPr lang="en-AU" altLang="en-AU" sz="2400" b="1" i="1" dirty="0">
                <a:solidFill>
                  <a:srgbClr val="000099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AU" sz="2400" dirty="0"/>
          </a:p>
        </p:txBody>
      </p:sp>
      <p:pic>
        <p:nvPicPr>
          <p:cNvPr id="5" name="Picture 2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7"/>
            <a:ext cx="6192688" cy="438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80670E4A-956A-4D45-898C-37908D1A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67997"/>
            <a:ext cx="7992888" cy="779843"/>
          </a:xfrm>
        </p:spPr>
        <p:txBody>
          <a:bodyPr>
            <a:normAutofit fontScale="90000"/>
          </a:bodyPr>
          <a:lstStyle/>
          <a:p>
            <a:pPr algn="ctr"/>
            <a:r>
              <a:rPr lang="en-AU" altLang="en-AU" sz="2400" b="1" i="1" dirty="0" smtClean="0">
                <a:solidFill>
                  <a:srgbClr val="000099"/>
                </a:solidFill>
              </a:rPr>
              <a:t>Ports and Marine Act Amendment</a:t>
            </a:r>
            <a:br>
              <a:rPr lang="en-AU" altLang="en-AU" sz="2400" b="1" i="1" dirty="0" smtClean="0">
                <a:solidFill>
                  <a:srgbClr val="000099"/>
                </a:solidFill>
              </a:rPr>
            </a:br>
            <a:r>
              <a:rPr lang="en-AU" altLang="en-AU" sz="2400" b="1" i="1" dirty="0">
                <a:solidFill>
                  <a:srgbClr val="000099"/>
                </a:solidFill>
              </a:rPr>
              <a:t/>
            </a:r>
            <a:br>
              <a:rPr lang="en-AU" altLang="en-AU" sz="2400" b="1" i="1" dirty="0">
                <a:solidFill>
                  <a:srgbClr val="000099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A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976664" cy="398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Victorian – Focus – 2017/2018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750" y="1467469"/>
            <a:ext cx="4464298" cy="4656465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Tackers</a:t>
            </a:r>
          </a:p>
          <a:p>
            <a:r>
              <a:rPr lang="en-US" sz="1800" dirty="0" smtClean="0"/>
              <a:t>Discover Sailing Programs</a:t>
            </a:r>
          </a:p>
          <a:p>
            <a:r>
              <a:rPr lang="en-US" sz="1800" dirty="0" smtClean="0"/>
              <a:t>Green Fleet</a:t>
            </a:r>
          </a:p>
          <a:p>
            <a:r>
              <a:rPr lang="en-US" sz="1800" dirty="0" smtClean="0"/>
              <a:t>Retention / Participation</a:t>
            </a:r>
          </a:p>
          <a:p>
            <a:r>
              <a:rPr lang="en-US" sz="1800" dirty="0" smtClean="0"/>
              <a:t>Get Active Sailing</a:t>
            </a:r>
          </a:p>
          <a:p>
            <a:r>
              <a:rPr lang="en-US" sz="1800" dirty="0" smtClean="0"/>
              <a:t>Flexible Membership options – Day  Pass</a:t>
            </a:r>
          </a:p>
          <a:p>
            <a:r>
              <a:rPr lang="en-US" sz="1800" dirty="0" smtClean="0"/>
              <a:t>Sporting Schools</a:t>
            </a:r>
          </a:p>
          <a:p>
            <a:r>
              <a:rPr lang="en-US" sz="1800" dirty="0" smtClean="0"/>
              <a:t>Sailing Coach Course</a:t>
            </a:r>
          </a:p>
          <a:p>
            <a:r>
              <a:rPr lang="en-US" sz="1800" dirty="0" smtClean="0"/>
              <a:t>Continued Female Participation &amp; Leadership</a:t>
            </a:r>
          </a:p>
          <a:p>
            <a:r>
              <a:rPr lang="en-US" sz="1800" dirty="0" smtClean="0"/>
              <a:t>Inclusion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97" y="1340768"/>
            <a:ext cx="2570138" cy="209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2" y="3789040"/>
            <a:ext cx="3409970" cy="2273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739D9156-3C83-4EF6-9327-171702EF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700808"/>
            <a:ext cx="78295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AU" b="1" dirty="0">
                <a:latin typeface="+mn-lt"/>
                <a:ea typeface="+mn-ea"/>
              </a:rPr>
              <a:t>Welcome  </a:t>
            </a:r>
          </a:p>
          <a:p>
            <a:pPr marL="457200" indent="-457200">
              <a:buAutoNum type="arabicPeriod"/>
              <a:defRPr/>
            </a:pPr>
            <a:endParaRPr lang="en-AU" dirty="0">
              <a:latin typeface="+mn-lt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AU" b="1" dirty="0">
                <a:latin typeface="+mn-lt"/>
              </a:rPr>
              <a:t>Apologies</a:t>
            </a:r>
          </a:p>
          <a:p>
            <a:pPr>
              <a:defRPr/>
            </a:pPr>
            <a:endParaRPr lang="en-AU" b="1" dirty="0">
              <a:latin typeface="+mn-lt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AU" b="1" dirty="0">
                <a:latin typeface="+mn-lt"/>
              </a:rPr>
              <a:t>Minutes of previous meeting  </a:t>
            </a:r>
          </a:p>
          <a:p>
            <a:pPr>
              <a:defRPr/>
            </a:pPr>
            <a:r>
              <a:rPr lang="en-AU" i="1" dirty="0">
                <a:latin typeface="+mn-lt"/>
                <a:ea typeface="+mn-ea"/>
              </a:rPr>
              <a:t>	</a:t>
            </a:r>
          </a:p>
          <a:p>
            <a:pPr>
              <a:defRPr/>
            </a:pPr>
            <a:r>
              <a:rPr lang="en-AU" sz="2000" i="1" dirty="0">
                <a:latin typeface="+mn-lt"/>
                <a:ea typeface="+mn-ea"/>
              </a:rPr>
              <a:t>Motion that the Minutes of the Half-Year General Meeting held on Monday 20th March 2017 be accepted.</a:t>
            </a:r>
            <a:endParaRPr lang="en-AU" sz="2000" dirty="0">
              <a:latin typeface="+mn-lt"/>
              <a:ea typeface="+mn-ea"/>
            </a:endParaRPr>
          </a:p>
          <a:p>
            <a:pPr>
              <a:defRPr/>
            </a:pPr>
            <a:r>
              <a:rPr lang="en-AU" i="1" dirty="0">
                <a:latin typeface="+mn-lt"/>
                <a:ea typeface="+mn-ea"/>
              </a:rPr>
              <a:t> </a:t>
            </a:r>
            <a:endParaRPr lang="en-AU" dirty="0">
              <a:latin typeface="+mn-lt"/>
              <a:ea typeface="+mn-ea"/>
            </a:endParaRPr>
          </a:p>
          <a:p>
            <a:pPr>
              <a:defRPr/>
            </a:pPr>
            <a:r>
              <a:rPr lang="en-AU" b="1" dirty="0">
                <a:latin typeface="+mn-lt"/>
                <a:ea typeface="+mn-ea"/>
              </a:rPr>
              <a:t>4. Business Arising from the Minutes</a:t>
            </a:r>
          </a:p>
          <a:p>
            <a:pPr>
              <a:defRPr/>
            </a:pPr>
            <a:endParaRPr lang="en-AU" b="1" dirty="0">
              <a:latin typeface="+mn-lt"/>
              <a:ea typeface="+mn-ea"/>
            </a:endParaRPr>
          </a:p>
          <a:p>
            <a:pPr>
              <a:defRPr/>
            </a:pPr>
            <a:r>
              <a:rPr lang="en-AU" b="1" dirty="0">
                <a:latin typeface="+mn-lt"/>
              </a:rPr>
              <a:t>5. President’s Report  </a:t>
            </a:r>
          </a:p>
          <a:p>
            <a:pPr>
              <a:defRPr/>
            </a:pPr>
            <a:endParaRPr lang="en-AU" b="1" dirty="0">
              <a:latin typeface="+mn-lt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latin typeface="+mn-lt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000" i="1" dirty="0">
                <a:latin typeface="+mn-lt"/>
                <a:ea typeface="+mn-ea"/>
                <a:cs typeface="Arial" pitchFamily="34" charset="0"/>
              </a:rPr>
              <a:t>  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xmlns="" id="{B742A4FE-4B13-4865-9DE4-A8F0A1DB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815182"/>
            <a:ext cx="5200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AU" sz="2800" b="1" i="1" dirty="0">
                <a:solidFill>
                  <a:srgbClr val="000099"/>
                </a:solidFill>
              </a:rPr>
              <a:t>Annual General Meeting 2017</a:t>
            </a:r>
            <a:endParaRPr lang="en-AU" altLang="en-AU" sz="2800" i="1" dirty="0">
              <a:latin typeface="Times" panose="02020603050405020304" pitchFamily="18" charset="0"/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xmlns="" id="{3725B470-CDB0-4744-B5E0-D65D1D5B72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79400"/>
            <a:ext cx="9350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559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992" y="1844674"/>
            <a:ext cx="4938854" cy="4176613"/>
          </a:xfrm>
        </p:spPr>
        <p:txBody>
          <a:bodyPr>
            <a:normAutofit/>
          </a:bodyPr>
          <a:lstStyle/>
          <a:p>
            <a:r>
              <a:rPr lang="en-US" dirty="0" smtClean="0"/>
              <a:t>Sailors to go back and support their clubs</a:t>
            </a:r>
          </a:p>
          <a:p>
            <a:endParaRPr lang="en-US" dirty="0" smtClean="0"/>
          </a:p>
          <a:p>
            <a:r>
              <a:rPr lang="en-US" dirty="0" smtClean="0"/>
              <a:t>No VST, PCP or class association training</a:t>
            </a:r>
          </a:p>
          <a:p>
            <a:endParaRPr lang="en-US" dirty="0" smtClean="0"/>
          </a:p>
          <a:p>
            <a:r>
              <a:rPr lang="en-US" dirty="0" smtClean="0"/>
              <a:t>Easier for </a:t>
            </a:r>
            <a:r>
              <a:rPr lang="en-US" dirty="0"/>
              <a:t>clubs to run their club championship series and other special club </a:t>
            </a:r>
            <a:r>
              <a:rPr lang="en-US" dirty="0" smtClean="0"/>
              <a:t>events.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inimise </a:t>
            </a:r>
            <a:r>
              <a:rPr lang="en-US" dirty="0"/>
              <a:t>the number of </a:t>
            </a:r>
            <a:r>
              <a:rPr lang="en-US" dirty="0" smtClean="0"/>
              <a:t>club sailors </a:t>
            </a:r>
            <a:r>
              <a:rPr lang="en-US" dirty="0"/>
              <a:t>absent </a:t>
            </a:r>
            <a:r>
              <a:rPr lang="en-US" dirty="0" smtClean="0"/>
              <a:t>due </a:t>
            </a:r>
            <a:r>
              <a:rPr lang="en-US" dirty="0"/>
              <a:t>to other sailing events being held elsewhere</a:t>
            </a:r>
            <a:r>
              <a:rPr lang="en-US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06655" y="1844674"/>
            <a:ext cx="3023904" cy="4176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Dates</a:t>
            </a:r>
            <a:endParaRPr lang="en-US" u="sng" dirty="0" smtClean="0"/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September 30 / October 1</a:t>
            </a:r>
            <a:endParaRPr lang="en-US" b="1" dirty="0"/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October 21 / 22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November 18 / 19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January 13 / 14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February 3 / 4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March 3 / 4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April 14 / 15 &amp; 28 / 29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May 12 / 13 &amp; 26 / 27</a:t>
            </a:r>
          </a:p>
          <a:p>
            <a:pPr fontAlgn="base">
              <a:lnSpc>
                <a:spcPct val="150000"/>
              </a:lnSpc>
              <a:buFont typeface="Wingdings" charset="2"/>
              <a:buChar char="ü"/>
            </a:pPr>
            <a:r>
              <a:rPr lang="en-US" b="1" i="1" dirty="0" smtClean="0"/>
              <a:t>June 23 / 24</a:t>
            </a:r>
            <a:endParaRPr lang="en-US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Protected Weekends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0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9748" y="1196752"/>
            <a:ext cx="8064501" cy="4263329"/>
          </a:xfrm>
        </p:spPr>
        <p:txBody>
          <a:bodyPr/>
          <a:lstStyle/>
          <a:p>
            <a:pPr marL="0" lvl="0" indent="0">
              <a:buNone/>
            </a:pPr>
            <a:endParaRPr lang="en-AU" dirty="0" smtClean="0"/>
          </a:p>
          <a:p>
            <a:pPr lvl="0">
              <a:lnSpc>
                <a:spcPct val="150000"/>
              </a:lnSpc>
            </a:pPr>
            <a:r>
              <a:rPr lang="en-US" b="1" dirty="0" smtClean="0"/>
              <a:t>Discover Sailing Days: </a:t>
            </a:r>
            <a:r>
              <a:rPr lang="en-US" dirty="0" smtClean="0"/>
              <a:t>National Day 22 October, Victorian Days 12 November, 7 January – Any day that suits your club</a:t>
            </a:r>
          </a:p>
          <a:p>
            <a:pPr lvl="0">
              <a:lnSpc>
                <a:spcPct val="150000"/>
              </a:lnSpc>
            </a:pPr>
            <a:r>
              <a:rPr lang="en-US" b="1" dirty="0" smtClean="0"/>
              <a:t>Sail Melbourne International: </a:t>
            </a:r>
            <a:r>
              <a:rPr lang="en-US" dirty="0" smtClean="0"/>
              <a:t>29 November to 3</a:t>
            </a:r>
            <a:r>
              <a:rPr lang="en-US" baseline="30000" dirty="0" smtClean="0"/>
              <a:t>rd</a:t>
            </a:r>
            <a:r>
              <a:rPr lang="en-US" dirty="0" smtClean="0"/>
              <a:t> December</a:t>
            </a:r>
            <a:endParaRPr lang="en-AU" dirty="0" smtClean="0"/>
          </a:p>
          <a:p>
            <a:pPr lvl="0">
              <a:lnSpc>
                <a:spcPct val="150000"/>
              </a:lnSpc>
            </a:pPr>
            <a:r>
              <a:rPr lang="en-AU" b="1" dirty="0" smtClean="0"/>
              <a:t>Nautilus Marine Series and PPWCS: </a:t>
            </a:r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race October 14</a:t>
            </a:r>
            <a:r>
              <a:rPr lang="en-AU" baseline="30000" dirty="0" smtClean="0"/>
              <a:t>th</a:t>
            </a:r>
            <a:r>
              <a:rPr lang="en-AU" dirty="0" smtClean="0"/>
              <a:t> hosted by RYCV</a:t>
            </a:r>
            <a:endParaRPr lang="en-AU" b="1" dirty="0" smtClean="0"/>
          </a:p>
          <a:p>
            <a:pPr lvl="0">
              <a:lnSpc>
                <a:spcPct val="150000"/>
              </a:lnSpc>
            </a:pPr>
            <a:r>
              <a:rPr lang="en-US" b="1" dirty="0" smtClean="0"/>
              <a:t>Victorian Junior Carnival: </a:t>
            </a:r>
            <a:r>
              <a:rPr lang="en-US" dirty="0" smtClean="0"/>
              <a:t>10 February MYC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Victorian Youth </a:t>
            </a:r>
            <a:r>
              <a:rPr lang="en-US" b="1" dirty="0" smtClean="0"/>
              <a:t>Champs: </a:t>
            </a:r>
            <a:r>
              <a:rPr lang="en-US" dirty="0" smtClean="0"/>
              <a:t>April </a:t>
            </a:r>
            <a:r>
              <a:rPr lang="en-US" dirty="0"/>
              <a:t>18 @ SSCBC</a:t>
            </a:r>
          </a:p>
          <a:p>
            <a:pPr lvl="0">
              <a:lnSpc>
                <a:spcPct val="150000"/>
              </a:lnSpc>
            </a:pPr>
            <a:endParaRPr lang="en-AU" dirty="0" smtClean="0"/>
          </a:p>
          <a:p>
            <a:pPr marL="0" lvl="0" indent="0">
              <a:buNone/>
            </a:pP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Victorian - Events</a:t>
            </a:r>
            <a:endParaRPr lang="en-AU" dirty="0"/>
          </a:p>
        </p:txBody>
      </p:sp>
      <p:pic>
        <p:nvPicPr>
          <p:cNvPr id="7" name="Picture 2" descr="http://isaf.velogroup.com.au/sites/default/files/styles/740x415/public/blogs/2015%20ISAF%20SWC%20H.jpg?itok=BU-bF5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7" y="4380344"/>
            <a:ext cx="2610486" cy="14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55" y="4380344"/>
            <a:ext cx="2610027" cy="1463988"/>
          </a:xfrm>
          <a:prstGeom prst="rect">
            <a:avLst/>
          </a:prstGeom>
        </p:spPr>
      </p:pic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38" y="4331020"/>
            <a:ext cx="2270522" cy="15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8064501" cy="4933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AU" altLang="en-AU" sz="2600" b="1" i="1" dirty="0">
                <a:solidFill>
                  <a:srgbClr val="000099"/>
                </a:solidFill>
              </a:rPr>
              <a:t>Annual General Meeting 2017</a:t>
            </a:r>
            <a:endParaRPr lang="en-AU" sz="2600" b="1" dirty="0" smtClean="0"/>
          </a:p>
          <a:p>
            <a:pPr marL="0" indent="0">
              <a:buNone/>
              <a:defRPr/>
            </a:pPr>
            <a:endParaRPr lang="en-AU" sz="2400" b="1" dirty="0"/>
          </a:p>
          <a:p>
            <a:pPr marL="0" indent="0">
              <a:buNone/>
              <a:defRPr/>
            </a:pPr>
            <a:r>
              <a:rPr lang="en-AU" sz="2400" b="1" dirty="0" smtClean="0"/>
              <a:t>8</a:t>
            </a:r>
            <a:r>
              <a:rPr lang="en-AU" sz="2400" b="1" dirty="0"/>
              <a:t>. Election of Board </a:t>
            </a:r>
            <a:endParaRPr lang="en-AU" sz="2400" dirty="0"/>
          </a:p>
          <a:p>
            <a:pPr marL="0" indent="0">
              <a:buNone/>
              <a:defRPr/>
            </a:pPr>
            <a:r>
              <a:rPr lang="en-AU" b="1" dirty="0"/>
              <a:t> </a:t>
            </a:r>
          </a:p>
          <a:p>
            <a:pPr marL="0" indent="0">
              <a:buNone/>
              <a:defRPr/>
            </a:pPr>
            <a:r>
              <a:rPr lang="en-US" sz="2200" dirty="0" smtClean="0"/>
              <a:t>Election </a:t>
            </a:r>
            <a:r>
              <a:rPr lang="en-US" sz="2200" dirty="0"/>
              <a:t>of the Board Members for three (3) vacancies.</a:t>
            </a:r>
          </a:p>
          <a:p>
            <a:pPr marL="0" indent="0">
              <a:buNone/>
              <a:defRPr/>
            </a:pPr>
            <a:r>
              <a:rPr lang="en-US" sz="2200" dirty="0"/>
              <a:t> </a:t>
            </a:r>
            <a:endParaRPr lang="en-AU" sz="2200" dirty="0"/>
          </a:p>
          <a:p>
            <a:pPr marL="0" indent="0">
              <a:buNone/>
              <a:defRPr/>
            </a:pPr>
            <a:r>
              <a:rPr lang="en-US" sz="1900" dirty="0"/>
              <a:t>	</a:t>
            </a:r>
            <a:r>
              <a:rPr lang="en-US" sz="1900" dirty="0" smtClean="0"/>
              <a:t>- Nomination </a:t>
            </a:r>
            <a:r>
              <a:rPr lang="en-US" sz="1900" dirty="0"/>
              <a:t>for </a:t>
            </a:r>
            <a:r>
              <a:rPr lang="en-US" sz="1900" dirty="0" err="1"/>
              <a:t>Liesl</a:t>
            </a:r>
            <a:r>
              <a:rPr lang="en-US" sz="1900" dirty="0"/>
              <a:t> </a:t>
            </a:r>
            <a:r>
              <a:rPr lang="en-US" sz="1900" dirty="0" err="1"/>
              <a:t>Petterd</a:t>
            </a:r>
            <a:r>
              <a:rPr lang="en-US" sz="1900" dirty="0"/>
              <a:t> for Board Member – RYCV</a:t>
            </a:r>
            <a:endParaRPr lang="en-AU" sz="1900" dirty="0"/>
          </a:p>
          <a:p>
            <a:pPr marL="0" indent="0">
              <a:buNone/>
              <a:defRPr/>
            </a:pPr>
            <a:r>
              <a:rPr lang="en-US" sz="1900" dirty="0" smtClean="0"/>
              <a:t>	- Nomination </a:t>
            </a:r>
            <a:r>
              <a:rPr lang="en-US" sz="1900" dirty="0"/>
              <a:t>for Meaghan Densley for Board Member - FYC</a:t>
            </a:r>
            <a:endParaRPr lang="en-AU" sz="1900" dirty="0"/>
          </a:p>
          <a:p>
            <a:pPr marL="0" indent="0">
              <a:buNone/>
              <a:defRPr/>
            </a:pPr>
            <a:r>
              <a:rPr lang="en-US" sz="2200" dirty="0"/>
              <a:t>	</a:t>
            </a:r>
            <a:endParaRPr lang="en-AU" sz="2200" dirty="0"/>
          </a:p>
          <a:p>
            <a:pPr marL="0" indent="0">
              <a:buNone/>
              <a:defRPr/>
            </a:pPr>
            <a:r>
              <a:rPr lang="en-US" sz="2200" dirty="0"/>
              <a:t>Election of the President – Nomination for Cherry Birch - RMYS</a:t>
            </a:r>
            <a:endParaRPr lang="en-AU" sz="2200" dirty="0"/>
          </a:p>
          <a:p>
            <a:pPr marL="0" indent="0">
              <a:buNone/>
              <a:defRPr/>
            </a:pPr>
            <a:endParaRPr lang="en-AU" sz="2200" dirty="0"/>
          </a:p>
          <a:p>
            <a:pPr marL="0" indent="0">
              <a:buNone/>
              <a:defRPr/>
            </a:pPr>
            <a:r>
              <a:rPr lang="en-US" sz="2200" dirty="0"/>
              <a:t>Election of the Treasurer – Nomination for Ian Cunningham - McCYC</a:t>
            </a:r>
            <a:endParaRPr lang="en-AU" sz="2200" dirty="0"/>
          </a:p>
          <a:p>
            <a:pPr>
              <a:defRPr/>
            </a:pPr>
            <a:endParaRPr lang="en-AU" sz="2200" dirty="0"/>
          </a:p>
          <a:p>
            <a:pPr marL="0" indent="0">
              <a:buNone/>
              <a:defRPr/>
            </a:pPr>
            <a:r>
              <a:rPr lang="en-US" sz="2200" dirty="0"/>
              <a:t>Election of Vice President – Board to appoint at a later date in accord with Rule 15 (8). </a:t>
            </a:r>
            <a:endParaRPr lang="en-AU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9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8064501" cy="4176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AU" altLang="en-AU" sz="2400" b="1" i="1" dirty="0">
                <a:solidFill>
                  <a:srgbClr val="000099"/>
                </a:solidFill>
              </a:rPr>
              <a:t>Annual General Meeting </a:t>
            </a:r>
            <a:r>
              <a:rPr lang="en-AU" altLang="en-AU" sz="2400" b="1" i="1" dirty="0" smtClean="0">
                <a:solidFill>
                  <a:srgbClr val="000099"/>
                </a:solidFill>
              </a:rPr>
              <a:t>2017</a:t>
            </a:r>
            <a:endParaRPr lang="en-AU" altLang="en-AU" sz="2400" b="1" dirty="0"/>
          </a:p>
          <a:p>
            <a:pPr marL="0" indent="0">
              <a:buNone/>
              <a:defRPr/>
            </a:pPr>
            <a:endParaRPr lang="en-AU" sz="2400" b="1" dirty="0"/>
          </a:p>
          <a:p>
            <a:pPr marL="0" indent="0">
              <a:buNone/>
              <a:defRPr/>
            </a:pPr>
            <a:r>
              <a:rPr lang="en-AU" sz="2400" b="1" dirty="0" smtClean="0"/>
              <a:t>9. </a:t>
            </a:r>
            <a:r>
              <a:rPr lang="en-AU" sz="2400" b="1" dirty="0"/>
              <a:t>Appointment of Auditor &amp; Honorary Solicitor </a:t>
            </a:r>
            <a:endParaRPr lang="en-AU" sz="2400" dirty="0"/>
          </a:p>
          <a:p>
            <a:pPr>
              <a:defRPr/>
            </a:pPr>
            <a:endParaRPr lang="en-AU" dirty="0"/>
          </a:p>
          <a:p>
            <a:pPr marL="179387" lvl="1" indent="0">
              <a:buNone/>
              <a:defRPr/>
            </a:pPr>
            <a:r>
              <a:rPr lang="en-AU" sz="2000" b="1" dirty="0"/>
              <a:t>(a) Auditor </a:t>
            </a:r>
            <a:endParaRPr lang="en-AU" sz="2000" dirty="0"/>
          </a:p>
          <a:p>
            <a:pPr marL="0" indent="0">
              <a:buNone/>
              <a:defRPr/>
            </a:pPr>
            <a:r>
              <a:rPr lang="en-AU" sz="2000" b="1" dirty="0"/>
              <a:t> </a:t>
            </a:r>
            <a:endParaRPr lang="en-AU" sz="2000" dirty="0"/>
          </a:p>
          <a:p>
            <a:pPr marL="0" indent="0">
              <a:buNone/>
              <a:defRPr/>
            </a:pPr>
            <a:r>
              <a:rPr lang="en-AU" sz="2000" dirty="0"/>
              <a:t>	Motion that Ernst &amp; Young be appointed as Auditors </a:t>
            </a:r>
          </a:p>
          <a:p>
            <a:pPr>
              <a:defRPr/>
            </a:pPr>
            <a:endParaRPr lang="en-AU" sz="2000" dirty="0"/>
          </a:p>
          <a:p>
            <a:pPr marL="179387" lvl="1" indent="0">
              <a:buNone/>
              <a:defRPr/>
            </a:pPr>
            <a:r>
              <a:rPr lang="en-AU" sz="2000" b="1" dirty="0"/>
              <a:t>(b) Honorary Solicitor </a:t>
            </a:r>
            <a:endParaRPr lang="en-AU" sz="2000" dirty="0"/>
          </a:p>
          <a:p>
            <a:pPr marL="0" indent="0">
              <a:buNone/>
              <a:defRPr/>
            </a:pPr>
            <a:endParaRPr lang="en-AU" sz="2000" dirty="0"/>
          </a:p>
          <a:p>
            <a:pPr marL="0" indent="0">
              <a:buNone/>
              <a:defRPr/>
            </a:pPr>
            <a:r>
              <a:rPr lang="en-AU" sz="2000" dirty="0"/>
              <a:t>	Motion that Vicki Bell be re-appointed Honorary Solicitor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5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D0C3B-A317-4256-809C-D36220A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7217"/>
            <a:ext cx="932769" cy="7681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124744"/>
            <a:ext cx="8064501" cy="4176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AU" sz="2400" b="1" i="1" dirty="0">
                <a:solidFill>
                  <a:srgbClr val="000099"/>
                </a:solidFill>
              </a:rPr>
              <a:t>Annual General Meeting </a:t>
            </a:r>
            <a:r>
              <a:rPr lang="en-AU" altLang="en-AU" sz="2400" b="1" i="1" dirty="0" smtClean="0">
                <a:solidFill>
                  <a:srgbClr val="000099"/>
                </a:solidFill>
              </a:rPr>
              <a:t>2017</a:t>
            </a:r>
          </a:p>
          <a:p>
            <a:pPr marL="0" indent="0">
              <a:buNone/>
              <a:defRPr/>
            </a:pPr>
            <a:endParaRPr lang="en-AU" sz="2400" b="1" dirty="0" smtClean="0"/>
          </a:p>
          <a:p>
            <a:pPr marL="0" indent="0">
              <a:buNone/>
              <a:defRPr/>
            </a:pPr>
            <a:r>
              <a:rPr lang="en-AU" sz="2400" b="1" dirty="0" smtClean="0"/>
              <a:t>10</a:t>
            </a:r>
            <a:r>
              <a:rPr lang="en-AU" sz="2400" b="1" dirty="0"/>
              <a:t>. General Business</a:t>
            </a:r>
          </a:p>
          <a:p>
            <a:pPr>
              <a:defRPr/>
            </a:pPr>
            <a:endParaRPr lang="en-AU" b="1" dirty="0"/>
          </a:p>
          <a:p>
            <a:pPr marL="0" indent="0">
              <a:buNone/>
              <a:defRPr/>
            </a:pPr>
            <a:endParaRPr lang="en-AU" b="1" dirty="0"/>
          </a:p>
          <a:p>
            <a:pPr>
              <a:defRPr/>
            </a:pPr>
            <a:endParaRPr lang="en-AU" b="1" dirty="0"/>
          </a:p>
          <a:p>
            <a:pPr marL="0" indent="0">
              <a:buNone/>
              <a:defRPr/>
            </a:pPr>
            <a:r>
              <a:rPr lang="en-AU" sz="2400" b="1" dirty="0"/>
              <a:t>11. Next Meeting  </a:t>
            </a:r>
          </a:p>
          <a:p>
            <a:pPr marL="0" indent="0">
              <a:buNone/>
              <a:defRPr/>
            </a:pPr>
            <a:r>
              <a:rPr lang="en-AU" sz="2000" dirty="0" smtClean="0"/>
              <a:t>Half </a:t>
            </a:r>
            <a:r>
              <a:rPr lang="en-AU" sz="2000" dirty="0"/>
              <a:t>Year General Meeting – Monday 19 </a:t>
            </a:r>
            <a:r>
              <a:rPr lang="en-AU" sz="2000" dirty="0" smtClean="0"/>
              <a:t>March 2018</a:t>
            </a:r>
          </a:p>
          <a:p>
            <a:pPr marL="0" indent="0">
              <a:buNone/>
              <a:defRPr/>
            </a:pPr>
            <a:r>
              <a:rPr lang="en-AU" sz="2000" dirty="0" smtClean="0"/>
              <a:t>Venue TBC </a:t>
            </a:r>
            <a:endParaRPr lang="en-AU" sz="2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7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045B8491-7CB5-4814-B6EC-1E215AF8936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21239-8B90-4ECC-BCF1-63D7499C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One Sailing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0F68CE-D3EE-4930-8324-CCD83394E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sz="2400" i="1" dirty="0">
                <a:solidFill>
                  <a:srgbClr val="FF0000"/>
                </a:solidFill>
              </a:rPr>
              <a:t>One Year 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57C40B-26B4-4274-BF24-21E4C1D75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383726"/>
            <a:ext cx="1152128" cy="9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628800"/>
            <a:ext cx="7488634" cy="4320480"/>
          </a:xfrm>
        </p:spPr>
        <p:txBody>
          <a:bodyPr/>
          <a:lstStyle/>
          <a:p>
            <a:r>
              <a:rPr lang="en-AU" sz="1800" dirty="0"/>
              <a:t>Established by the Australian Sailing Board</a:t>
            </a:r>
          </a:p>
          <a:p>
            <a:pPr lvl="1"/>
            <a:r>
              <a:rPr lang="en-AU" sz="1800" dirty="0"/>
              <a:t>Gary Langford, Chair (AS Director)</a:t>
            </a:r>
            <a:br>
              <a:rPr lang="en-AU" sz="1800" dirty="0"/>
            </a:br>
            <a:endParaRPr lang="en-AU" sz="1800" dirty="0"/>
          </a:p>
          <a:p>
            <a:r>
              <a:rPr lang="en-AU" sz="1800" dirty="0"/>
              <a:t>Reps from 5 MYA’s</a:t>
            </a:r>
            <a:br>
              <a:rPr lang="en-AU" sz="1800" dirty="0"/>
            </a:br>
            <a:endParaRPr lang="en-AU" sz="1800" dirty="0"/>
          </a:p>
          <a:p>
            <a:r>
              <a:rPr lang="en-AU" sz="1800" dirty="0"/>
              <a:t>Role</a:t>
            </a:r>
          </a:p>
          <a:p>
            <a:pPr lvl="1"/>
            <a:r>
              <a:rPr lang="en-AU" sz="1800" dirty="0"/>
              <a:t>Determine a nationally consistent and equitable fee structure</a:t>
            </a:r>
            <a:br>
              <a:rPr lang="en-AU" sz="1800" dirty="0"/>
            </a:br>
            <a:endParaRPr lang="en-AU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/>
              <a:t>Establish project time line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/>
              <a:t>Agree methodology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/>
              <a:t>Review existing fee setting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/>
              <a:t>Make recommendations to Australian Sailing Board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500" cy="1080120"/>
          </a:xfrm>
        </p:spPr>
        <p:txBody>
          <a:bodyPr>
            <a:normAutofit/>
          </a:bodyPr>
          <a:lstStyle/>
          <a:p>
            <a:r>
              <a:rPr lang="en-AU" dirty="0"/>
              <a:t>Club Levies Working Party</a:t>
            </a:r>
            <a:br>
              <a:rPr lang="en-AU" dirty="0"/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51" y="164598"/>
            <a:ext cx="93276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1EA2B3-B7CC-46E7-8CC9-711415AC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1"/>
          <a:stretch/>
        </p:blipFill>
        <p:spPr>
          <a:xfrm>
            <a:off x="1043608" y="332656"/>
            <a:ext cx="6624736" cy="56886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6C3F9207-0DA5-46EE-A961-1B8520FA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MYA Committees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851" y="164598"/>
            <a:ext cx="93276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B72DE55-3631-4AA8-83B3-F2E94BD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6632"/>
            <a:ext cx="8064500" cy="864096"/>
          </a:xfrm>
        </p:spPr>
        <p:txBody>
          <a:bodyPr/>
          <a:lstStyle/>
          <a:p>
            <a:r>
              <a:rPr lang="en-AU" dirty="0"/>
              <a:t>State Sailing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54300-BFDF-4A49-8993-A17B2E7D5E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6752"/>
            <a:ext cx="9144000" cy="5616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EF6EED-61E1-438E-9F1C-D1391986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30369"/>
            <a:ext cx="93276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3598730-AE8C-4576-9FFD-22E343D8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7F4AD5-128D-49DA-89CE-AD1A7B81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252520" cy="6165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6BDDB525-EFB2-48D6-A7BA-A76D1A7A010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t="571" b="5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C38654C-A066-4921-9BBC-8A289B11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Sail Melbourne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1401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688EE45-061B-4349-AD8D-983AA44CDF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678"/>
            <a:ext cx="9181010" cy="5307626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3BB53FB5-14FB-49F3-A2E8-E0668F97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6632"/>
            <a:ext cx="8064500" cy="648072"/>
          </a:xfrm>
        </p:spPr>
        <p:txBody>
          <a:bodyPr/>
          <a:lstStyle/>
          <a:p>
            <a:pPr algn="ctr"/>
            <a:r>
              <a:rPr lang="en-AU" dirty="0"/>
              <a:t>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E18AC-D673-49EE-B43B-CB725F7F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281936"/>
            <a:ext cx="648072" cy="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ralian Sailing">
  <a:themeElements>
    <a:clrScheme name="Australian Sailing">
      <a:dk1>
        <a:sysClr val="windowText" lastClr="000000"/>
      </a:dk1>
      <a:lt1>
        <a:sysClr val="window" lastClr="FFFFFF"/>
      </a:lt1>
      <a:dk2>
        <a:srgbClr val="404042"/>
      </a:dk2>
      <a:lt2>
        <a:srgbClr val="F2F2F2"/>
      </a:lt2>
      <a:accent1>
        <a:srgbClr val="0D4A91"/>
      </a:accent1>
      <a:accent2>
        <a:srgbClr val="00ACC8"/>
      </a:accent2>
      <a:accent3>
        <a:srgbClr val="61B4E4"/>
      </a:accent3>
      <a:accent4>
        <a:srgbClr val="404042"/>
      </a:accent4>
      <a:accent5>
        <a:srgbClr val="D0E8F7"/>
      </a:accent5>
      <a:accent6>
        <a:srgbClr val="B5B5B5"/>
      </a:accent6>
      <a:hlink>
        <a:srgbClr val="0D4A91"/>
      </a:hlink>
      <a:folHlink>
        <a:srgbClr val="0D4A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owerPoint Template.potx" id="{5989893B-1446-475D-A6D4-DEEECE6DBEA8}" vid="{B3B32E97-E890-45DB-B34D-D99EFF31E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Australian Sailing PowerPoint Template</Template>
  <TotalTime>7909</TotalTime>
  <Words>714</Words>
  <Application>Microsoft Office PowerPoint</Application>
  <PresentationFormat>On-screen Show (4:3)</PresentationFormat>
  <Paragraphs>256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Courier New</vt:lpstr>
      <vt:lpstr>Times</vt:lpstr>
      <vt:lpstr>Times New Roman</vt:lpstr>
      <vt:lpstr>Wingdings</vt:lpstr>
      <vt:lpstr>Australian Sailing</vt:lpstr>
      <vt:lpstr>PowerPoint Presentation</vt:lpstr>
      <vt:lpstr>PowerPoint Presentation</vt:lpstr>
      <vt:lpstr>One Sailing</vt:lpstr>
      <vt:lpstr>Club Levies Working Party </vt:lpstr>
      <vt:lpstr>Review of MYA Committees</vt:lpstr>
      <vt:lpstr>State Sailing Centre</vt:lpstr>
      <vt:lpstr>PowerPoint Presentation</vt:lpstr>
      <vt:lpstr>Sail Melbourne International</vt:lpstr>
      <vt:lpstr>2020</vt:lpstr>
      <vt:lpstr>Volvo Stop Over</vt:lpstr>
      <vt:lpstr>Our YV Board and AS Staff</vt:lpstr>
      <vt:lpstr>Annual General Meeting 2017 </vt:lpstr>
      <vt:lpstr>Annual General Meeting 2017 </vt:lpstr>
      <vt:lpstr>Annual General Meeting 2017 </vt:lpstr>
      <vt:lpstr>7. Australian Sailing – Victorian Report VIC - Club Membership</vt:lpstr>
      <vt:lpstr>Victorian - Course Numbers</vt:lpstr>
      <vt:lpstr>Child Safe Standards and Working with Children Checks   </vt:lpstr>
      <vt:lpstr>Ports and Marine Act Amendment   </vt:lpstr>
      <vt:lpstr>Victorian – Focus – 2017/2018</vt:lpstr>
      <vt:lpstr>Club Protected Weekends</vt:lpstr>
      <vt:lpstr>Victorian - Events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Jane Gordon</dc:creator>
  <cp:lastModifiedBy>Chelsey Taylor</cp:lastModifiedBy>
  <cp:revision>122</cp:revision>
  <cp:lastPrinted>2017-09-17T23:50:38Z</cp:lastPrinted>
  <dcterms:created xsi:type="dcterms:W3CDTF">2016-06-10T04:22:10Z</dcterms:created>
  <dcterms:modified xsi:type="dcterms:W3CDTF">2017-09-19T05:16:06Z</dcterms:modified>
</cp:coreProperties>
</file>